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57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xmlns:mc="http://schemas.openxmlformats.org/markup-compatibility/2006" xmlns:a14="http://schemas.microsoft.com/office/drawing/2010/main" val="000000" mc:Ignorable="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D4C2-3234-4144-9B5B-175B078614D0}" type="datetimeFigureOut">
              <a:rPr lang="en-US" smtClean="0"/>
              <a:t>4/16/2010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B4FEE-B531-4849-BF00-3A0BD6DF32B1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D4C2-3234-4144-9B5B-175B078614D0}" type="datetimeFigureOut">
              <a:rPr lang="en-US" smtClean="0"/>
              <a:t>4/16/2010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B4FEE-B531-4849-BF00-3A0BD6DF32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xmlns:mc="http://schemas.openxmlformats.org/markup-compatibility/2006" xmlns:a14="http://schemas.microsoft.com/office/drawing/2010/main" val="000000" mc:Ignorable="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D4C2-3234-4144-9B5B-175B078614D0}" type="datetimeFigureOut">
              <a:rPr lang="en-US" smtClean="0"/>
              <a:t>4/16/2010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B4FEE-B531-4849-BF00-3A0BD6DF32B1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D4C2-3234-4144-9B5B-175B078614D0}" type="datetimeFigureOut">
              <a:rPr lang="en-US" smtClean="0"/>
              <a:t>4/16/2010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B4FEE-B531-4849-BF00-3A0BD6DF32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D4C2-3234-4144-9B5B-175B078614D0}" type="datetimeFigureOut">
              <a:rPr lang="en-US" smtClean="0"/>
              <a:t>4/16/2010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B4FEE-B531-4849-BF00-3A0BD6DF32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D4C2-3234-4144-9B5B-175B078614D0}" type="datetimeFigureOut">
              <a:rPr lang="en-US" smtClean="0"/>
              <a:t>4/16/2010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B4FEE-B531-4849-BF00-3A0BD6DF32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D4C2-3234-4144-9B5B-175B078614D0}" type="datetimeFigureOut">
              <a:rPr lang="en-US" smtClean="0"/>
              <a:t>4/16/2010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B4FEE-B531-4849-BF00-3A0BD6DF32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D4C2-3234-4144-9B5B-175B078614D0}" type="datetimeFigureOut">
              <a:rPr lang="en-US" smtClean="0"/>
              <a:t>4/16/2010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B4FEE-B531-4849-BF00-3A0BD6DF32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xmlns:mc="http://schemas.openxmlformats.org/markup-compatibility/2006" xmlns:a14="http://schemas.microsoft.com/office/drawing/2010/main" val="FFFFFF" mc:Ignorable=""/>
          </a:solidFill>
          <a:ln w="3175" cap="rnd" cmpd="sng" algn="ctr">
            <a:solidFill>
              <a:srgbClr xmlns:mc="http://schemas.openxmlformats.org/markup-compatibility/2006" xmlns:a14="http://schemas.microsoft.com/office/drawing/2010/main" val="C0C0C0" mc:Ignorable=""/>
            </a:solidFill>
            <a:prstDash val="solid"/>
          </a:ln>
          <a:effectLst>
            <a:outerShdw blurRad="63500" dist="38500" dir="7500000" sx="98500" sy="100080" kx="100000" algn="tl" rotWithShape="0">
              <a:srgbClr xmlns:mc="http://schemas.openxmlformats.org/markup-compatibility/2006" xmlns:a14="http://schemas.microsoft.com/office/drawing/2010/main" val="000000" mc:Ignorable="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xmlns:mc="http://schemas.openxmlformats.org/markup-compatibility/2006" xmlns:a14="http://schemas.microsoft.com/office/drawing/2010/main" val="FFFFFF" mc:Ignorable=""/>
          </a:solidFill>
          <a:ln w="12700" cap="flat" cmpd="sng" algn="ctr">
            <a:solidFill>
              <a:srgbClr xmlns:mc="http://schemas.openxmlformats.org/markup-compatibility/2006" xmlns:a14="http://schemas.microsoft.com/office/drawing/2010/main" val="FFFFFF" mc:Ignorable=""/>
            </a:solidFill>
            <a:prstDash val="solid"/>
            <a:bevel/>
          </a:ln>
          <a:effectLst>
            <a:outerShdw blurRad="19685" dist="6350" dir="12900000" algn="tl" rotWithShape="0">
              <a:srgbClr xmlns:mc="http://schemas.openxmlformats.org/markup-compatibility/2006" xmlns:a14="http://schemas.microsoft.com/office/drawing/2010/main" val="000000" mc:Ignorable="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D4C2-3234-4144-9B5B-175B078614D0}" type="datetimeFigureOut">
              <a:rPr lang="en-US" smtClean="0"/>
              <a:t>4/16/2010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3AFB4FEE-B531-4849-BF00-3A0BD6DF32B1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xmlns:mc="http://schemas.openxmlformats.org/markup-compatibility/2006" xmlns:a14="http://schemas.microsoft.com/office/drawing/2010/main" val="C0C0C0" mc:Ignorable="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D4C2-3234-4144-9B5B-175B078614D0}" type="datetimeFigureOut">
              <a:rPr lang="en-US" smtClean="0"/>
              <a:t>4/16/2010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B4FEE-B531-4849-BF00-3A0BD6DF32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D4C2-3234-4144-9B5B-175B078614D0}" type="datetimeFigureOut">
              <a:rPr lang="en-US" smtClean="0"/>
              <a:t>4/16/2010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B4FEE-B531-4849-BF00-3A0BD6DF32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86CD4C2-3234-4144-9B5B-175B078614D0}" type="datetimeFigureOut">
              <a:rPr lang="en-US" smtClean="0"/>
              <a:t>4/16/2010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AFB4FEE-B531-4849-BF00-3A0BD6DF32B1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Can I really consolidate my SQL Server database?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Denny Cherry</a:t>
            </a:r>
          </a:p>
          <a:p>
            <a:r>
              <a:rPr lang="en-US" dirty="0"/>
              <a:t>Senior Database Administrator / Architect</a:t>
            </a:r>
          </a:p>
          <a:p>
            <a:r>
              <a:rPr lang="en-US" dirty="0"/>
              <a:t>dcherry@awarenesstech.com</a:t>
            </a:r>
          </a:p>
          <a:p>
            <a:r>
              <a:rPr lang="en-US" dirty="0"/>
              <a:t>MVP, MCSA, MCDBA, MCTS, MCITP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25220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we consolidate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Reduce server count</a:t>
            </a:r>
          </a:p>
          <a:p>
            <a:pPr lvl="1"/>
            <a:r>
              <a:rPr lang="en-US" dirty="0" smtClean="0"/>
              <a:t>Reduce Cooling Costs</a:t>
            </a:r>
          </a:p>
          <a:p>
            <a:pPr lvl="1"/>
            <a:r>
              <a:rPr lang="en-US" dirty="0" smtClean="0"/>
              <a:t>Reduce Power Costs</a:t>
            </a:r>
          </a:p>
          <a:p>
            <a:r>
              <a:rPr lang="en-US" dirty="0" smtClean="0"/>
              <a:t>Reduce license costs</a:t>
            </a:r>
          </a:p>
          <a:p>
            <a:r>
              <a:rPr lang="en-US" dirty="0" smtClean="0"/>
              <a:t>Take advantage of faster servers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7288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Consolidation Options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Multiple Databases in a single instance</a:t>
            </a:r>
          </a:p>
          <a:p>
            <a:r>
              <a:rPr lang="en-US" dirty="0" smtClean="0"/>
              <a:t>Multiple Instances on a single server</a:t>
            </a:r>
          </a:p>
          <a:p>
            <a:r>
              <a:rPr lang="en-US" dirty="0" smtClean="0"/>
              <a:t>Multiple virtual servers into one physical server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92367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Multiple Databases 1 Instance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Saves on License Costs</a:t>
            </a:r>
          </a:p>
          <a:p>
            <a:r>
              <a:rPr lang="en-US" dirty="0" smtClean="0"/>
              <a:t>Saves on Hardware Costs</a:t>
            </a:r>
          </a:p>
          <a:p>
            <a:r>
              <a:rPr lang="en-US" dirty="0" smtClean="0"/>
              <a:t>Shared Buffer Cache</a:t>
            </a:r>
          </a:p>
          <a:p>
            <a:r>
              <a:rPr lang="en-US" dirty="0" smtClean="0"/>
              <a:t>Shared Procedure Cache</a:t>
            </a:r>
          </a:p>
          <a:p>
            <a:r>
              <a:rPr lang="en-US" dirty="0" smtClean="0"/>
              <a:t>Shared CPUs</a:t>
            </a:r>
          </a:p>
          <a:p>
            <a:r>
              <a:rPr lang="en-US" dirty="0" smtClean="0"/>
              <a:t>No control of buffer/</a:t>
            </a:r>
            <a:r>
              <a:rPr lang="en-US" dirty="0" err="1" smtClean="0"/>
              <a:t>proc</a:t>
            </a:r>
            <a:r>
              <a:rPr lang="en-US" dirty="0" smtClean="0"/>
              <a:t> cache size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66997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Multiple Instances 1 Server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Save on License Costs</a:t>
            </a:r>
          </a:p>
          <a:p>
            <a:r>
              <a:rPr lang="en-US" dirty="0" smtClean="0"/>
              <a:t>Save on Hardware Costs</a:t>
            </a:r>
          </a:p>
          <a:p>
            <a:r>
              <a:rPr lang="en-US" dirty="0" smtClean="0"/>
              <a:t>Separate Buffer Cache</a:t>
            </a:r>
          </a:p>
          <a:p>
            <a:r>
              <a:rPr lang="en-US" dirty="0" smtClean="0"/>
              <a:t>Separate Procedure Cache</a:t>
            </a:r>
          </a:p>
          <a:p>
            <a:r>
              <a:rPr lang="en-US" dirty="0" smtClean="0"/>
              <a:t>Shared or Isolated CPUs</a:t>
            </a:r>
          </a:p>
          <a:p>
            <a:r>
              <a:rPr lang="en-US" dirty="0" smtClean="0"/>
              <a:t>Influence buffer/</a:t>
            </a:r>
            <a:r>
              <a:rPr lang="en-US" dirty="0" err="1" smtClean="0"/>
              <a:t>proc</a:t>
            </a:r>
            <a:r>
              <a:rPr lang="en-US" dirty="0" smtClean="0"/>
              <a:t> cache sizes via max memory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09527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Multiple virtual servers 1 host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Save on Hardware Costs</a:t>
            </a:r>
          </a:p>
          <a:p>
            <a:r>
              <a:rPr lang="en-US" dirty="0" smtClean="0"/>
              <a:t>Can save on License costs</a:t>
            </a:r>
          </a:p>
          <a:p>
            <a:r>
              <a:rPr lang="en-US" dirty="0" smtClean="0"/>
              <a:t>Separate Buffer Cache</a:t>
            </a:r>
          </a:p>
          <a:p>
            <a:r>
              <a:rPr lang="en-US" dirty="0" smtClean="0"/>
              <a:t>Separate Procedure Cache</a:t>
            </a:r>
          </a:p>
          <a:p>
            <a:r>
              <a:rPr lang="en-US" dirty="0" smtClean="0"/>
              <a:t>Shared or Isolated CPUs</a:t>
            </a:r>
          </a:p>
          <a:p>
            <a:r>
              <a:rPr lang="en-US" dirty="0" smtClean="0"/>
              <a:t>Control of cache size by controlling VM resources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65247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select a technique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CPU Load</a:t>
            </a:r>
          </a:p>
          <a:p>
            <a:r>
              <a:rPr lang="en-US" dirty="0" smtClean="0"/>
              <a:t>Buffer Cache Size</a:t>
            </a:r>
          </a:p>
          <a:p>
            <a:r>
              <a:rPr lang="en-US" dirty="0" smtClean="0"/>
              <a:t>Procedure Cache Size</a:t>
            </a:r>
          </a:p>
          <a:p>
            <a:r>
              <a:rPr lang="en-US" dirty="0" smtClean="0"/>
              <a:t>Page Life Expectancy</a:t>
            </a:r>
          </a:p>
          <a:p>
            <a:r>
              <a:rPr lang="en-US" dirty="0" smtClean="0"/>
              <a:t>Disk IO Load</a:t>
            </a:r>
          </a:p>
          <a:p>
            <a:r>
              <a:rPr lang="en-US" dirty="0" smtClean="0"/>
              <a:t>Legacy Server CPU &amp; RAM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83404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When is it not going to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 servers have high CPU Loads</a:t>
            </a:r>
          </a:p>
          <a:p>
            <a:r>
              <a:rPr lang="en-US" dirty="0" smtClean="0"/>
              <a:t>All servers have large buffer cache requirements</a:t>
            </a:r>
          </a:p>
          <a:p>
            <a:r>
              <a:rPr lang="en-US" dirty="0" smtClean="0"/>
              <a:t>One or more servers have large procedure cache requirements</a:t>
            </a:r>
          </a:p>
          <a:p>
            <a:r>
              <a:rPr lang="en-US" dirty="0" smtClean="0"/>
              <a:t>JBOD can’t handle the IO</a:t>
            </a:r>
          </a:p>
          <a:p>
            <a:r>
              <a:rPr lang="en-US" dirty="0" smtClean="0"/>
              <a:t>Single Server can’t handle the RAM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6399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Reading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4038600" cy="438912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When and How to Consolidate</a:t>
            </a:r>
          </a:p>
          <a:p>
            <a:pPr lvl="1"/>
            <a:r>
              <a:rPr lang="en-US" dirty="0" smtClean="0"/>
              <a:t>http://bit.ly/bFx8il</a:t>
            </a:r>
          </a:p>
          <a:p>
            <a:r>
              <a:rPr lang="en-US" dirty="0" smtClean="0"/>
              <a:t>Server Consolidation with SQL Server 2008 (MS)</a:t>
            </a:r>
          </a:p>
          <a:p>
            <a:pPr lvl="1"/>
            <a:r>
              <a:rPr lang="en-US" dirty="0"/>
              <a:t>http://</a:t>
            </a:r>
            <a:r>
              <a:rPr lang="en-US" dirty="0" smtClean="0"/>
              <a:t>bit.ly/catkb2</a:t>
            </a:r>
          </a:p>
          <a:p>
            <a:r>
              <a:rPr lang="en-US" dirty="0"/>
              <a:t>SQL Server Consolidation on the 64-Bit Platform </a:t>
            </a:r>
            <a:r>
              <a:rPr lang="en-US" dirty="0" smtClean="0"/>
              <a:t> (TechNet)</a:t>
            </a:r>
          </a:p>
          <a:p>
            <a:pPr lvl="1"/>
            <a:r>
              <a:rPr lang="en-US" dirty="0"/>
              <a:t>http://bit.ly/90Ql4M</a:t>
            </a:r>
          </a:p>
        </p:txBody>
      </p:sp>
      <p:pic>
        <p:nvPicPr>
          <p:cNvPr id="1027" name="Picture 3" descr="C:\Users\dcherry\Desktop\bookCoverTechFocu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1" y="1905000"/>
            <a:ext cx="3352799" cy="4381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FFFFFF" mc:Ignorable="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3253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Can I really consolidate my SQL Server database?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Denny Cherry</a:t>
            </a:r>
          </a:p>
          <a:p>
            <a:r>
              <a:rPr lang="en-US" dirty="0" smtClean="0"/>
              <a:t>dcherry@awarenesstech.com</a:t>
            </a:r>
          </a:p>
          <a:p>
            <a:r>
              <a:rPr lang="en-US" dirty="0" smtClean="0"/>
              <a:t>http://itke.techtarget.com/sql-server</a:t>
            </a:r>
            <a:endParaRPr lang="en-US" dirty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09600" y="6400800"/>
            <a:ext cx="7772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Please rate this presentation at http://speakerrate.com/mrdenny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5824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xmlns:mc="http://schemas.openxmlformats.org/markup-compatibility/2006" xmlns:a14="http://schemas.microsoft.com/office/drawing/2010/main" val="04617B" mc:Ignorable=""/>
      </a:dk2>
      <a:lt2>
        <a:srgbClr xmlns:mc="http://schemas.openxmlformats.org/markup-compatibility/2006" xmlns:a14="http://schemas.microsoft.com/office/drawing/2010/main" val="DBF5F9" mc:Ignorable=""/>
      </a:lt2>
      <a:accent1>
        <a:srgbClr xmlns:mc="http://schemas.openxmlformats.org/markup-compatibility/2006" xmlns:a14="http://schemas.microsoft.com/office/drawing/2010/main" val="0F6FC6" mc:Ignorable=""/>
      </a:accent1>
      <a:accent2>
        <a:srgbClr xmlns:mc="http://schemas.openxmlformats.org/markup-compatibility/2006" xmlns:a14="http://schemas.microsoft.com/office/drawing/2010/main" val="009DD9" mc:Ignorable=""/>
      </a:accent2>
      <a:accent3>
        <a:srgbClr xmlns:mc="http://schemas.openxmlformats.org/markup-compatibility/2006" xmlns:a14="http://schemas.microsoft.com/office/drawing/2010/main" val="0BD0D9" mc:Ignorable=""/>
      </a:accent3>
      <a:accent4>
        <a:srgbClr xmlns:mc="http://schemas.openxmlformats.org/markup-compatibility/2006" xmlns:a14="http://schemas.microsoft.com/office/drawing/2010/main" val="10CF9B" mc:Ignorable=""/>
      </a:accent4>
      <a:accent5>
        <a:srgbClr xmlns:mc="http://schemas.openxmlformats.org/markup-compatibility/2006" xmlns:a14="http://schemas.microsoft.com/office/drawing/2010/main" val="7CCA62" mc:Ignorable=""/>
      </a:accent5>
      <a:accent6>
        <a:srgbClr xmlns:mc="http://schemas.openxmlformats.org/markup-compatibility/2006" xmlns:a14="http://schemas.microsoft.com/office/drawing/2010/main" val="A5C249" mc:Ignorable=""/>
      </a:accent6>
      <a:hlink>
        <a:srgbClr xmlns:mc="http://schemas.openxmlformats.org/markup-compatibility/2006" xmlns:a14="http://schemas.microsoft.com/office/drawing/2010/main" val="F49100" mc:Ignorable=""/>
      </a:hlink>
      <a:folHlink>
        <a:srgbClr xmlns:mc="http://schemas.openxmlformats.org/markup-compatibility/2006" xmlns:a14="http://schemas.microsoft.com/office/drawing/2010/main" val="85DFD0" mc:Ignorable="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67</TotalTime>
  <Words>276</Words>
  <Application>Microsoft Office PowerPoint</Application>
  <PresentationFormat>On-screen Show (4:3)</PresentationFormat>
  <Paragraphs>61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Flow</vt:lpstr>
      <vt:lpstr>Can I really consolidate my SQL Server database?</vt:lpstr>
      <vt:lpstr>Why we consolidate</vt:lpstr>
      <vt:lpstr>Consolidation Options</vt:lpstr>
      <vt:lpstr>Multiple Databases 1 Instance</vt:lpstr>
      <vt:lpstr>Multiple Instances 1 Server</vt:lpstr>
      <vt:lpstr>Multiple virtual servers 1 host</vt:lpstr>
      <vt:lpstr>How to select a technique</vt:lpstr>
      <vt:lpstr>When is it not going to work</vt:lpstr>
      <vt:lpstr>More Reading</vt:lpstr>
      <vt:lpstr>Can I really consolidate my SQL Server database?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Can I really consolidate my SQL Server database?</dc:title>
  <dc:creator>Denny Cherry</dc:creator>
  <cp:lastModifiedBy>Denny Cherry</cp:lastModifiedBy>
  <cp:revision>6</cp:revision>
  <dcterms:created xsi:type="dcterms:W3CDTF">2010-04-17T03:16:07Z</dcterms:created>
  <dcterms:modified xsi:type="dcterms:W3CDTF">2010-04-17T04:23:29Z</dcterms:modified>
</cp:coreProperties>
</file>